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53" r:id="rId2"/>
    <p:sldMasterId id="2147483648" r:id="rId3"/>
    <p:sldMasterId id="2147483685" r:id="rId4"/>
    <p:sldMasterId id="2147483726" r:id="rId5"/>
  </p:sldMasterIdLst>
  <p:notesMasterIdLst>
    <p:notesMasterId r:id="rId16"/>
  </p:notesMasterIdLst>
  <p:handoutMasterIdLst>
    <p:handoutMasterId r:id="rId17"/>
  </p:handoutMasterIdLst>
  <p:sldIdLst>
    <p:sldId id="317" r:id="rId6"/>
    <p:sldId id="319" r:id="rId7"/>
    <p:sldId id="318" r:id="rId8"/>
    <p:sldId id="321" r:id="rId9"/>
    <p:sldId id="322" r:id="rId10"/>
    <p:sldId id="323" r:id="rId11"/>
    <p:sldId id="327" r:id="rId12"/>
    <p:sldId id="324" r:id="rId13"/>
    <p:sldId id="325" r:id="rId14"/>
    <p:sldId id="326" r:id="rId15"/>
  </p:sldIdLst>
  <p:sldSz cx="12190413"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8919F"/>
    <a:srgbClr val="4B3E31"/>
    <a:srgbClr val="141432"/>
    <a:srgbClr val="96B4EB"/>
    <a:srgbClr val="96B4DC"/>
    <a:srgbClr val="C16B82"/>
    <a:srgbClr val="97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87"/>
  </p:normalViewPr>
  <p:slideViewPr>
    <p:cSldViewPr snapToGrid="0" snapToObjects="1" showGuides="1">
      <p:cViewPr varScale="1">
        <p:scale>
          <a:sx n="108" d="100"/>
          <a:sy n="108" d="100"/>
        </p:scale>
        <p:origin x="1050" y="102"/>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2645"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0A636B-339A-4D26-BD9F-0743507A8BA5}" type="datetimeFigureOut">
              <a:rPr lang="en-GB" smtClean="0"/>
              <a:t>25/01/2022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909004-5A13-4E89-9C6B-5A51303EFF0C}" type="datetimeFigureOut">
              <a:rPr lang="en-GB" smtClean="0"/>
              <a:t>25/01/2022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8"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25-01-2022</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25-01-2022</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25-01-2022</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25-01-2022</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30"/>
          </p:nvPr>
        </p:nvSpPr>
        <p:spPr>
          <a:xfrm>
            <a:off x="554038" y="6205995"/>
            <a:ext cx="2178000" cy="180000"/>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25-01-2022</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25-01-2022</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25-01-2022</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25-01-2022</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25-01-2022</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25-01-2022</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25-01-2022</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25-01-2022</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25-01-2022</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25-01-2022</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83937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16"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7" name="Billede 3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25-01-2022</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25-01-2022</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25-01-2022</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25-01-2022</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25-01-2022</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26"/>
          </p:nvPr>
        </p:nvSpPr>
        <p:spPr>
          <a:xfrm>
            <a:off x="486802" y="6030098"/>
            <a:ext cx="1325521" cy="525104"/>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 slide - SEGES Logo hvidt">
    <p:bg>
      <p:bgPr>
        <a:solidFill>
          <a:schemeClr val="tx2"/>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5"/>
          </a:xfrm>
          <a:prstGeom prst="rect">
            <a:avLst/>
          </a:prstGeom>
        </p:spPr>
      </p:pic>
      <p:sp>
        <p:nvSpPr>
          <p:cNvPr id="9"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Breaker slide - SEGES Logo grønt">
    <p:bg>
      <p:bgPr>
        <a:solidFill>
          <a:schemeClr val="accent3"/>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pic>
        <p:nvPicPr>
          <p:cNvPr id="11" name="Picture 10"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Picture 49" descr="LF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25-01-2022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25-01-2022</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25-01-2022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25-01-2022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8121293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25-01-2022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25-01-2022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25-01-2022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51" r:id="rId18"/>
    <p:sldLayoutId id="2147483752" r:id="rId19"/>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6.xml"/><Relationship Id="rId4" Type="http://schemas.openxmlformats.org/officeDocument/2006/relationships/hyperlink" Target="https://landbrugsavisen.dk/avis/%C2%BBjordfordeling-fangede-straks-min-interesse%C2%A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10">
            <a:extLst>
              <a:ext uri="{FF2B5EF4-FFF2-40B4-BE49-F238E27FC236}">
                <a16:creationId xmlns:a16="http://schemas.microsoft.com/office/drawing/2014/main" id="{DD7504AE-747D-42E5-BD66-D6FA32518C1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9203" r="39203"/>
          <a:stretch>
            <a:fillRect/>
          </a:stretch>
        </p:blipFill>
        <p:spPr/>
      </p:pic>
      <p:sp>
        <p:nvSpPr>
          <p:cNvPr id="5" name="Pladsholder til tekst 4">
            <a:extLst>
              <a:ext uri="{FF2B5EF4-FFF2-40B4-BE49-F238E27FC236}">
                <a16:creationId xmlns:a16="http://schemas.microsoft.com/office/drawing/2014/main" id="{98786C80-C2B9-40CA-A168-E68FF6750BCC}"/>
              </a:ext>
            </a:extLst>
          </p:cNvPr>
          <p:cNvSpPr>
            <a:spLocks noGrp="1"/>
          </p:cNvSpPr>
          <p:nvPr>
            <p:ph type="body" sz="quarter" idx="23"/>
          </p:nvPr>
        </p:nvSpPr>
        <p:spPr/>
        <p:txBody>
          <a:bodyPr/>
          <a:lstStyle/>
          <a:p>
            <a:endParaRPr lang="da-DK"/>
          </a:p>
        </p:txBody>
      </p:sp>
      <p:sp>
        <p:nvSpPr>
          <p:cNvPr id="6" name="Pladsholder til tekst 5">
            <a:extLst>
              <a:ext uri="{FF2B5EF4-FFF2-40B4-BE49-F238E27FC236}">
                <a16:creationId xmlns:a16="http://schemas.microsoft.com/office/drawing/2014/main" id="{0388D089-35D8-488D-928C-1CCBE9BFEDB4}"/>
              </a:ext>
            </a:extLst>
          </p:cNvPr>
          <p:cNvSpPr>
            <a:spLocks noGrp="1"/>
          </p:cNvSpPr>
          <p:nvPr>
            <p:ph type="body" sz="quarter" idx="24"/>
          </p:nvPr>
        </p:nvSpPr>
        <p:spPr/>
        <p:txBody>
          <a:bodyPr/>
          <a:lstStyle/>
          <a:p>
            <a:endParaRPr lang="da-DK" dirty="0"/>
          </a:p>
        </p:txBody>
      </p:sp>
      <p:sp>
        <p:nvSpPr>
          <p:cNvPr id="7" name="Pladsholder til tekst 6">
            <a:extLst>
              <a:ext uri="{FF2B5EF4-FFF2-40B4-BE49-F238E27FC236}">
                <a16:creationId xmlns:a16="http://schemas.microsoft.com/office/drawing/2014/main" id="{22577374-9E92-4121-B552-5F9B533311F2}"/>
              </a:ext>
            </a:extLst>
          </p:cNvPr>
          <p:cNvSpPr>
            <a:spLocks noGrp="1"/>
          </p:cNvSpPr>
          <p:nvPr>
            <p:ph type="body" sz="quarter" idx="25"/>
          </p:nvPr>
        </p:nvSpPr>
        <p:spPr/>
        <p:txBody>
          <a:bodyPr/>
          <a:lstStyle/>
          <a:p>
            <a:endParaRPr lang="da-DK"/>
          </a:p>
        </p:txBody>
      </p:sp>
      <p:sp>
        <p:nvSpPr>
          <p:cNvPr id="2" name="Titel 1">
            <a:extLst>
              <a:ext uri="{FF2B5EF4-FFF2-40B4-BE49-F238E27FC236}">
                <a16:creationId xmlns:a16="http://schemas.microsoft.com/office/drawing/2014/main" id="{148C07A7-15DD-4448-BA08-6FAEC2BF9952}"/>
              </a:ext>
            </a:extLst>
          </p:cNvPr>
          <p:cNvSpPr>
            <a:spLocks noGrp="1"/>
          </p:cNvSpPr>
          <p:nvPr>
            <p:ph type="ctrTitle"/>
          </p:nvPr>
        </p:nvSpPr>
        <p:spPr>
          <a:xfrm>
            <a:off x="511309" y="1034927"/>
            <a:ext cx="7394441" cy="2437462"/>
          </a:xfrm>
        </p:spPr>
        <p:txBody>
          <a:bodyPr/>
          <a:lstStyle/>
          <a:p>
            <a:r>
              <a:rPr lang="da-DK" sz="3200" dirty="0">
                <a:effectLst/>
                <a:latin typeface="Arial" panose="020B0604020202020204" pitchFamily="34" charset="0"/>
                <a:ea typeface="Arial" panose="020B0604020202020204" pitchFamily="34" charset="0"/>
                <a:cs typeface="Times New Roman" panose="02020603050405020304" pitchFamily="18" charset="0"/>
              </a:rPr>
              <a:t>Foreløbige pointer fra multifunktionelle jordfordelingsprojekter i regi af SEGES</a:t>
            </a:r>
            <a:br>
              <a:rPr lang="da-DK" sz="1800" dirty="0">
                <a:effectLst/>
                <a:latin typeface="Arial" panose="020B0604020202020204" pitchFamily="34" charset="0"/>
                <a:ea typeface="Arial" panose="020B0604020202020204" pitchFamily="34" charset="0"/>
                <a:cs typeface="Times New Roman" panose="02020603050405020304" pitchFamily="18" charset="0"/>
              </a:rPr>
            </a:br>
            <a:endParaRPr lang="da-DK" dirty="0"/>
          </a:p>
        </p:txBody>
      </p:sp>
      <p:sp>
        <p:nvSpPr>
          <p:cNvPr id="9" name="Pladsholder til tekst 8">
            <a:extLst>
              <a:ext uri="{FF2B5EF4-FFF2-40B4-BE49-F238E27FC236}">
                <a16:creationId xmlns:a16="http://schemas.microsoft.com/office/drawing/2014/main" id="{D08C0A23-10AF-4FCE-8969-19BEB7660C46}"/>
              </a:ext>
            </a:extLst>
          </p:cNvPr>
          <p:cNvSpPr>
            <a:spLocks noGrp="1"/>
          </p:cNvSpPr>
          <p:nvPr>
            <p:ph type="body" sz="quarter" idx="27"/>
          </p:nvPr>
        </p:nvSpPr>
        <p:spPr>
          <a:xfrm>
            <a:off x="1812323" y="3697399"/>
            <a:ext cx="7351712" cy="1440000"/>
          </a:xfrm>
        </p:spPr>
        <p:txBody>
          <a:bodyPr/>
          <a:lstStyle/>
          <a:p>
            <a:pPr algn="r"/>
            <a:r>
              <a:rPr lang="da-DK" sz="2400" dirty="0">
                <a:effectLst/>
                <a:latin typeface="Arial" panose="020B0604020202020204" pitchFamily="34" charset="0"/>
                <a:ea typeface="Arial" panose="020B0604020202020204" pitchFamily="34" charset="0"/>
                <a:cs typeface="Times New Roman" panose="02020603050405020304" pitchFamily="18" charset="0"/>
              </a:rPr>
              <a:t>Indlæg for styregruppe for</a:t>
            </a:r>
          </a:p>
          <a:p>
            <a:pPr algn="r"/>
            <a:r>
              <a:rPr lang="da-DK" sz="2400" dirty="0">
                <a:effectLst/>
                <a:latin typeface="Arial" panose="020B0604020202020204" pitchFamily="34" charset="0"/>
                <a:ea typeface="Arial" panose="020B0604020202020204" pitchFamily="34" charset="0"/>
                <a:cs typeface="Times New Roman" panose="02020603050405020304" pitchFamily="18" charset="0"/>
              </a:rPr>
              <a:t> </a:t>
            </a:r>
            <a:r>
              <a:rPr lang="da-DK" dirty="0">
                <a:latin typeface="Arial" panose="020B0604020202020204" pitchFamily="34" charset="0"/>
                <a:ea typeface="Arial" panose="020B0604020202020204" pitchFamily="34" charset="0"/>
                <a:cs typeface="Times New Roman" panose="02020603050405020304" pitchFamily="18" charset="0"/>
              </a:rPr>
              <a:t>Fremtidens bæredygtige landskaber</a:t>
            </a:r>
          </a:p>
          <a:p>
            <a:pPr algn="r"/>
            <a:r>
              <a:rPr lang="da-DK" sz="2400" dirty="0">
                <a:effectLst/>
                <a:latin typeface="Arial" panose="020B0604020202020204" pitchFamily="34" charset="0"/>
                <a:ea typeface="Arial" panose="020B0604020202020204" pitchFamily="34" charset="0"/>
                <a:cs typeface="Times New Roman" panose="02020603050405020304" pitchFamily="18" charset="0"/>
              </a:rPr>
              <a:t> Irene Wiborg, Mads Lægdsgaard Madsen</a:t>
            </a:r>
            <a:br>
              <a:rPr lang="da-DK" sz="2400" dirty="0">
                <a:effectLst/>
                <a:latin typeface="Arial" panose="020B0604020202020204" pitchFamily="34" charset="0"/>
                <a:ea typeface="Arial" panose="020B0604020202020204" pitchFamily="34" charset="0"/>
                <a:cs typeface="Times New Roman" panose="02020603050405020304" pitchFamily="18" charset="0"/>
              </a:rPr>
            </a:br>
            <a:endParaRPr lang="da-DK" dirty="0"/>
          </a:p>
        </p:txBody>
      </p:sp>
      <p:sp>
        <p:nvSpPr>
          <p:cNvPr id="4" name="Pladsholder til tekst 3">
            <a:extLst>
              <a:ext uri="{FF2B5EF4-FFF2-40B4-BE49-F238E27FC236}">
                <a16:creationId xmlns:a16="http://schemas.microsoft.com/office/drawing/2014/main" id="{4E1F3FA5-4766-4335-92C7-C9BF84AC4365}"/>
              </a:ext>
            </a:extLst>
          </p:cNvPr>
          <p:cNvSpPr>
            <a:spLocks noGrp="1"/>
          </p:cNvSpPr>
          <p:nvPr>
            <p:ph type="body" sz="quarter" idx="19"/>
          </p:nvPr>
        </p:nvSpPr>
        <p:spPr/>
        <p:txBody>
          <a:bodyPr/>
          <a:lstStyle/>
          <a:p>
            <a:endParaRPr lang="da-DK"/>
          </a:p>
        </p:txBody>
      </p:sp>
      <p:sp>
        <p:nvSpPr>
          <p:cNvPr id="8" name="Pladsholder til tekst 7">
            <a:extLst>
              <a:ext uri="{FF2B5EF4-FFF2-40B4-BE49-F238E27FC236}">
                <a16:creationId xmlns:a16="http://schemas.microsoft.com/office/drawing/2014/main" id="{C4F68497-2961-4975-9962-4D41A1DC6320}"/>
              </a:ext>
            </a:extLst>
          </p:cNvPr>
          <p:cNvSpPr>
            <a:spLocks noGrp="1"/>
          </p:cNvSpPr>
          <p:nvPr>
            <p:ph type="body" sz="quarter" idx="26"/>
          </p:nvPr>
        </p:nvSpPr>
        <p:spPr/>
        <p:txBody>
          <a:bodyPr/>
          <a:lstStyle/>
          <a:p>
            <a:endParaRPr lang="da-DK"/>
          </a:p>
        </p:txBody>
      </p:sp>
      <p:pic>
        <p:nvPicPr>
          <p:cNvPr id="13" name="Billede 12">
            <a:extLst>
              <a:ext uri="{FF2B5EF4-FFF2-40B4-BE49-F238E27FC236}">
                <a16:creationId xmlns:a16="http://schemas.microsoft.com/office/drawing/2014/main" id="{C07DC862-F9C1-4BFB-A663-507F36273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0876" y="5839803"/>
            <a:ext cx="5827788" cy="707137"/>
          </a:xfrm>
          <a:prstGeom prst="rect">
            <a:avLst/>
          </a:prstGeom>
        </p:spPr>
      </p:pic>
    </p:spTree>
    <p:extLst>
      <p:ext uri="{BB962C8B-B14F-4D97-AF65-F5344CB8AC3E}">
        <p14:creationId xmlns:p14="http://schemas.microsoft.com/office/powerpoint/2010/main" val="212804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45F63-771C-4A2E-AFD8-0652E5C3D870}"/>
              </a:ext>
            </a:extLst>
          </p:cNvPr>
          <p:cNvSpPr>
            <a:spLocks noGrp="1"/>
          </p:cNvSpPr>
          <p:nvPr>
            <p:ph type="title"/>
          </p:nvPr>
        </p:nvSpPr>
        <p:spPr/>
        <p:txBody>
          <a:bodyPr/>
          <a:lstStyle/>
          <a:p>
            <a:r>
              <a:rPr lang="da-DK" dirty="0"/>
              <a:t>Hvordan kommer vi videre herfra?</a:t>
            </a:r>
          </a:p>
        </p:txBody>
      </p:sp>
      <p:sp>
        <p:nvSpPr>
          <p:cNvPr id="3" name="Pladsholder til indhold 2">
            <a:extLst>
              <a:ext uri="{FF2B5EF4-FFF2-40B4-BE49-F238E27FC236}">
                <a16:creationId xmlns:a16="http://schemas.microsoft.com/office/drawing/2014/main" id="{0BD8F008-9F2D-454D-81DA-27AD71CD2DC0}"/>
              </a:ext>
            </a:extLst>
          </p:cNvPr>
          <p:cNvSpPr>
            <a:spLocks noGrp="1"/>
          </p:cNvSpPr>
          <p:nvPr>
            <p:ph sz="quarter" idx="21"/>
          </p:nvPr>
        </p:nvSpPr>
        <p:spPr/>
        <p:txBody>
          <a:bodyPr/>
          <a:lstStyle/>
          <a:p>
            <a:r>
              <a:rPr lang="da-DK" dirty="0"/>
              <a:t>Vi ser flere ‘</a:t>
            </a:r>
            <a:r>
              <a:rPr lang="da-DK" dirty="0" err="1"/>
              <a:t>tracks</a:t>
            </a:r>
            <a:r>
              <a:rPr lang="da-DK" dirty="0"/>
              <a:t>’ for udtagning:</a:t>
            </a:r>
          </a:p>
          <a:p>
            <a:pPr lvl="1"/>
            <a:r>
              <a:rPr lang="da-DK" dirty="0"/>
              <a:t>Traditionel udtagning (fast track)</a:t>
            </a:r>
          </a:p>
          <a:p>
            <a:pPr lvl="1"/>
            <a:r>
              <a:rPr lang="da-DK" dirty="0"/>
              <a:t>MUFJO som hjælpeværktøj til at løse stedspecifikke målsætninger /</a:t>
            </a:r>
            <a:r>
              <a:rPr lang="da-DK" dirty="0" err="1"/>
              <a:t>keep</a:t>
            </a:r>
            <a:r>
              <a:rPr lang="da-DK" dirty="0"/>
              <a:t> it simple</a:t>
            </a:r>
          </a:p>
          <a:p>
            <a:pPr lvl="1"/>
            <a:r>
              <a:rPr lang="da-DK" dirty="0"/>
              <a:t>MUFJO som faciliterende planlægningsværkstøj i en </a:t>
            </a:r>
            <a:r>
              <a:rPr lang="da-DK" dirty="0" err="1"/>
              <a:t>jorderform</a:t>
            </a:r>
            <a:r>
              <a:rPr lang="da-DK" dirty="0"/>
              <a:t> /kræver mere bl.a. multifunktionelle samspil i de lokale landskaber – kræver bl.a. at der er lokale facilitatorer tilstede – </a:t>
            </a:r>
            <a:r>
              <a:rPr lang="da-DK" u="sng" dirty="0"/>
              <a:t>udtagningskonsulenter</a:t>
            </a:r>
            <a:r>
              <a:rPr lang="da-DK" dirty="0"/>
              <a:t> kan her bidrage. Vigtigt de har et tæt samspil med andre aktører herunder kommunen</a:t>
            </a:r>
          </a:p>
          <a:p>
            <a:r>
              <a:rPr lang="da-DK" dirty="0"/>
              <a:t>Vi skal fortsat blive klogere!</a:t>
            </a:r>
          </a:p>
          <a:p>
            <a:pPr lvl="1"/>
            <a:r>
              <a:rPr lang="da-DK" dirty="0"/>
              <a:t>Derfor har vi indsendt interessetilkendegivelse til </a:t>
            </a:r>
            <a:r>
              <a:rPr lang="da-DK" dirty="0" err="1"/>
              <a:t>InnoMission</a:t>
            </a:r>
            <a:r>
              <a:rPr lang="da-DK" dirty="0"/>
              <a:t> om ”</a:t>
            </a:r>
            <a:r>
              <a:rPr lang="da-DK" dirty="0" err="1"/>
              <a:t>Multifunctional</a:t>
            </a:r>
            <a:r>
              <a:rPr lang="da-DK" dirty="0"/>
              <a:t> Landscapes” </a:t>
            </a:r>
          </a:p>
          <a:p>
            <a:pPr lvl="1"/>
            <a:r>
              <a:rPr lang="da-DK" dirty="0"/>
              <a:t>Men også brug for flere tests og arbejde med at få håndteret barrierer</a:t>
            </a:r>
          </a:p>
          <a:p>
            <a:pPr marL="252000" lvl="1" indent="0">
              <a:buNone/>
            </a:pPr>
            <a:r>
              <a:rPr lang="da-DK" dirty="0"/>
              <a:t>  </a:t>
            </a:r>
          </a:p>
        </p:txBody>
      </p:sp>
      <p:sp>
        <p:nvSpPr>
          <p:cNvPr id="4" name="Pladsholder til tekst 3">
            <a:extLst>
              <a:ext uri="{FF2B5EF4-FFF2-40B4-BE49-F238E27FC236}">
                <a16:creationId xmlns:a16="http://schemas.microsoft.com/office/drawing/2014/main" id="{7B3D2933-DE0D-4A6B-B104-128162453CED}"/>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BFC21E89-F6CD-4E9D-8A65-FF8873AC30DC}"/>
              </a:ext>
            </a:extLst>
          </p:cNvPr>
          <p:cNvSpPr>
            <a:spLocks noGrp="1"/>
          </p:cNvSpPr>
          <p:nvPr>
            <p:ph type="body" sz="quarter" idx="24"/>
          </p:nvPr>
        </p:nvSpPr>
        <p:spPr/>
        <p:txBody>
          <a:bodyPr/>
          <a:lstStyle/>
          <a:p>
            <a:endParaRPr lang="da-DK"/>
          </a:p>
        </p:txBody>
      </p:sp>
      <p:pic>
        <p:nvPicPr>
          <p:cNvPr id="7" name="Pladsholder til indhold 6">
            <a:extLst>
              <a:ext uri="{FF2B5EF4-FFF2-40B4-BE49-F238E27FC236}">
                <a16:creationId xmlns:a16="http://schemas.microsoft.com/office/drawing/2014/main" id="{D8274D42-8DCF-4309-84F3-FECC6EFD8A88}"/>
              </a:ext>
            </a:extLst>
          </p:cNvPr>
          <p:cNvPicPr>
            <a:picLocks noChangeAspect="1"/>
          </p:cNvPicPr>
          <p:nvPr/>
        </p:nvPicPr>
        <p:blipFill>
          <a:blip r:embed="rId2"/>
          <a:stretch>
            <a:fillRect/>
          </a:stretch>
        </p:blipFill>
        <p:spPr>
          <a:xfrm rot="1188237">
            <a:off x="901178" y="2538336"/>
            <a:ext cx="8883280" cy="2401917"/>
          </a:xfrm>
          <a:prstGeom prst="rect">
            <a:avLst/>
          </a:prstGeom>
        </p:spPr>
      </p:pic>
    </p:spTree>
    <p:extLst>
      <p:ext uri="{BB962C8B-B14F-4D97-AF65-F5344CB8AC3E}">
        <p14:creationId xmlns:p14="http://schemas.microsoft.com/office/powerpoint/2010/main" val="37919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10928-3668-43EF-8920-1F402FB5AE68}"/>
              </a:ext>
            </a:extLst>
          </p:cNvPr>
          <p:cNvSpPr>
            <a:spLocks noGrp="1"/>
          </p:cNvSpPr>
          <p:nvPr>
            <p:ph type="title"/>
          </p:nvPr>
        </p:nvSpPr>
        <p:spPr/>
        <p:txBody>
          <a:bodyPr/>
          <a:lstStyle/>
          <a:p>
            <a:r>
              <a:rPr lang="da-DK" dirty="0"/>
              <a:t>Indhold</a:t>
            </a:r>
          </a:p>
        </p:txBody>
      </p:sp>
      <p:sp>
        <p:nvSpPr>
          <p:cNvPr id="3" name="Pladsholder til indhold 2">
            <a:extLst>
              <a:ext uri="{FF2B5EF4-FFF2-40B4-BE49-F238E27FC236}">
                <a16:creationId xmlns:a16="http://schemas.microsoft.com/office/drawing/2014/main" id="{D378063E-D043-4FD0-86D8-6C3A2AE5CCAB}"/>
              </a:ext>
            </a:extLst>
          </p:cNvPr>
          <p:cNvSpPr>
            <a:spLocks noGrp="1"/>
          </p:cNvSpPr>
          <p:nvPr>
            <p:ph sz="quarter" idx="21"/>
          </p:nvPr>
        </p:nvSpPr>
        <p:spPr/>
        <p:txBody>
          <a:bodyPr/>
          <a:lstStyle/>
          <a:p>
            <a:r>
              <a:rPr lang="da-DK" dirty="0"/>
              <a:t>Hvorfor interesserer SEGES sig for Multifunktionel Jordfordeling?</a:t>
            </a:r>
          </a:p>
          <a:p>
            <a:r>
              <a:rPr lang="da-DK" dirty="0"/>
              <a:t>Hvad har vi arbejdet med de sidste par år? Og hvad har vi lært?</a:t>
            </a:r>
          </a:p>
          <a:p>
            <a:r>
              <a:rPr lang="da-DK" dirty="0"/>
              <a:t>Hvordan kommer vi videre herfra?</a:t>
            </a:r>
          </a:p>
          <a:p>
            <a:pPr marL="0" indent="0">
              <a:buNone/>
            </a:pPr>
            <a:r>
              <a:rPr lang="da-DK" dirty="0"/>
              <a:t> </a:t>
            </a:r>
          </a:p>
        </p:txBody>
      </p:sp>
      <p:sp>
        <p:nvSpPr>
          <p:cNvPr id="4" name="Pladsholder til tekst 3">
            <a:extLst>
              <a:ext uri="{FF2B5EF4-FFF2-40B4-BE49-F238E27FC236}">
                <a16:creationId xmlns:a16="http://schemas.microsoft.com/office/drawing/2014/main" id="{E0B436B7-B21E-4D52-86D8-34849BF18073}"/>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1246C3E3-67A0-4E76-A0ED-8599924B3FCF}"/>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63313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B17FD-006D-49B6-8339-0D49089EFCF1}"/>
              </a:ext>
            </a:extLst>
          </p:cNvPr>
          <p:cNvSpPr>
            <a:spLocks noGrp="1"/>
          </p:cNvSpPr>
          <p:nvPr>
            <p:ph type="title"/>
          </p:nvPr>
        </p:nvSpPr>
        <p:spPr/>
        <p:txBody>
          <a:bodyPr/>
          <a:lstStyle/>
          <a:p>
            <a:r>
              <a:rPr lang="da-DK" dirty="0"/>
              <a:t>Hvorfor interesserer SEGES sig for Multifunktionel jordfordeling? </a:t>
            </a:r>
          </a:p>
        </p:txBody>
      </p:sp>
      <p:sp>
        <p:nvSpPr>
          <p:cNvPr id="3" name="Pladsholder til indhold 2">
            <a:extLst>
              <a:ext uri="{FF2B5EF4-FFF2-40B4-BE49-F238E27FC236}">
                <a16:creationId xmlns:a16="http://schemas.microsoft.com/office/drawing/2014/main" id="{20BB0661-A89B-4789-BE14-5E7FED403611}"/>
              </a:ext>
            </a:extLst>
          </p:cNvPr>
          <p:cNvSpPr>
            <a:spLocks noGrp="1"/>
          </p:cNvSpPr>
          <p:nvPr>
            <p:ph sz="quarter" idx="21"/>
          </p:nvPr>
        </p:nvSpPr>
        <p:spPr/>
        <p:txBody>
          <a:bodyPr/>
          <a:lstStyle/>
          <a:p>
            <a:r>
              <a:rPr lang="da-DK" sz="1800" dirty="0">
                <a:effectLst/>
                <a:latin typeface="Arial" panose="020B0604020202020204" pitchFamily="34" charset="0"/>
                <a:ea typeface="Calibri" panose="020F0502020204030204" pitchFamily="34" charset="0"/>
                <a:cs typeface="Times New Roman" panose="02020603050405020304" pitchFamily="18" charset="0"/>
              </a:rPr>
              <a:t>For at optimere fordelingen af arealer til gavn for landmandens økonomi og produktion samt klima, biodiversitet, klimatilpasning, landdistrikt og miljø. </a:t>
            </a:r>
          </a:p>
          <a:p>
            <a:r>
              <a:rPr lang="da-DK" dirty="0"/>
              <a:t>Fordi landbruget altid har været krumtappen i de små samfund på landet – og den rolle vil de fortsat gerne have </a:t>
            </a:r>
          </a:p>
          <a:p>
            <a:r>
              <a:rPr lang="da-DK" dirty="0"/>
              <a:t>Og der er mange ubalancer der gør at vi ikke får udnyttet de danske landskaber optimalt</a:t>
            </a:r>
          </a:p>
          <a:p>
            <a:endParaRPr lang="da-DK" dirty="0"/>
          </a:p>
        </p:txBody>
      </p:sp>
      <p:sp>
        <p:nvSpPr>
          <p:cNvPr id="5" name="Pladsholder til tekst 4">
            <a:extLst>
              <a:ext uri="{FF2B5EF4-FFF2-40B4-BE49-F238E27FC236}">
                <a16:creationId xmlns:a16="http://schemas.microsoft.com/office/drawing/2014/main" id="{7D898977-CAB3-4984-A26C-7D7650C72B8E}"/>
              </a:ext>
            </a:extLst>
          </p:cNvPr>
          <p:cNvSpPr>
            <a:spLocks noGrp="1"/>
          </p:cNvSpPr>
          <p:nvPr>
            <p:ph type="body" sz="quarter" idx="25"/>
          </p:nvPr>
        </p:nvSpPr>
        <p:spPr/>
        <p:txBody>
          <a:bodyPr/>
          <a:lstStyle/>
          <a:p>
            <a:endParaRPr lang="da-DK"/>
          </a:p>
        </p:txBody>
      </p:sp>
      <p:sp>
        <p:nvSpPr>
          <p:cNvPr id="4" name="Pladsholder til tekst 3">
            <a:extLst>
              <a:ext uri="{FF2B5EF4-FFF2-40B4-BE49-F238E27FC236}">
                <a16:creationId xmlns:a16="http://schemas.microsoft.com/office/drawing/2014/main" id="{1366CDBE-B5B3-486F-B2A9-50B8C4F81BF6}"/>
              </a:ext>
            </a:extLst>
          </p:cNvPr>
          <p:cNvSpPr>
            <a:spLocks noGrp="1"/>
          </p:cNvSpPr>
          <p:nvPr>
            <p:ph type="body" sz="quarter" idx="24"/>
          </p:nvPr>
        </p:nvSpPr>
        <p:spPr/>
        <p:txBody>
          <a:bodyPr/>
          <a:lstStyle/>
          <a:p>
            <a:endParaRPr lang="da-DK"/>
          </a:p>
        </p:txBody>
      </p:sp>
      <p:pic>
        <p:nvPicPr>
          <p:cNvPr id="8" name="B655EF82-1BA6-42B2-BDB9-658E6790FDFD">
            <a:extLst>
              <a:ext uri="{FF2B5EF4-FFF2-40B4-BE49-F238E27FC236}">
                <a16:creationId xmlns:a16="http://schemas.microsoft.com/office/drawing/2014/main" id="{7EBD791F-B147-4BC1-B0A2-92D3D089DC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689937">
            <a:off x="3295034" y="1442003"/>
            <a:ext cx="6096000" cy="4572000"/>
          </a:xfrm>
          <a:prstGeom prst="rect">
            <a:avLst/>
          </a:prstGeom>
          <a:noFill/>
          <a:ln>
            <a:noFill/>
          </a:ln>
        </p:spPr>
      </p:pic>
    </p:spTree>
    <p:extLst>
      <p:ext uri="{BB962C8B-B14F-4D97-AF65-F5344CB8AC3E}">
        <p14:creationId xmlns:p14="http://schemas.microsoft.com/office/powerpoint/2010/main" val="186549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0A858-B92B-48DB-B927-444EA0564B9E}"/>
              </a:ext>
            </a:extLst>
          </p:cNvPr>
          <p:cNvSpPr>
            <a:spLocks noGrp="1"/>
          </p:cNvSpPr>
          <p:nvPr>
            <p:ph type="title"/>
          </p:nvPr>
        </p:nvSpPr>
        <p:spPr/>
        <p:txBody>
          <a:bodyPr/>
          <a:lstStyle/>
          <a:p>
            <a:r>
              <a:rPr lang="da-DK" dirty="0"/>
              <a:t>Hvad har vi arbejdet med de sidste par år? –</a:t>
            </a:r>
            <a:br>
              <a:rPr lang="da-DK" dirty="0"/>
            </a:br>
            <a:r>
              <a:rPr lang="da-DK" dirty="0"/>
              <a:t>Økonomiske barrierer for at få projekter til at rulle</a:t>
            </a:r>
          </a:p>
        </p:txBody>
      </p:sp>
      <p:sp>
        <p:nvSpPr>
          <p:cNvPr id="3" name="Pladsholder til indhold 2">
            <a:extLst>
              <a:ext uri="{FF2B5EF4-FFF2-40B4-BE49-F238E27FC236}">
                <a16:creationId xmlns:a16="http://schemas.microsoft.com/office/drawing/2014/main" id="{C4D75963-360D-45A9-BB46-A4A9CA755218}"/>
              </a:ext>
            </a:extLst>
          </p:cNvPr>
          <p:cNvSpPr>
            <a:spLocks noGrp="1"/>
          </p:cNvSpPr>
          <p:nvPr>
            <p:ph sz="quarter" idx="21"/>
          </p:nvPr>
        </p:nvSpPr>
        <p:spPr/>
        <p:txBody>
          <a:bodyPr/>
          <a:lstStyle/>
          <a:p>
            <a:r>
              <a:rPr lang="da-DK" sz="1800" dirty="0">
                <a:effectLst/>
                <a:latin typeface="Arial" panose="020B0604020202020204" pitchFamily="34" charset="0"/>
                <a:ea typeface="Times New Roman" panose="02020603050405020304" pitchFamily="18" charset="0"/>
                <a:cs typeface="Times New Roman" panose="02020603050405020304" pitchFamily="18" charset="0"/>
              </a:rPr>
              <a:t>Vi har gennemført en spørgeskemaundersøgelse samt interviews med udvalgte lodsejere. Interviewene er udført i områder af landet, hvor der i forvejen er projekter om multifunktionel jordfordeling</a:t>
            </a:r>
          </a:p>
          <a:p>
            <a:r>
              <a:rPr lang="da-DK" sz="1800" dirty="0">
                <a:effectLst/>
                <a:latin typeface="Arial" panose="020B0604020202020204" pitchFamily="34" charset="0"/>
                <a:ea typeface="Times New Roman" panose="02020603050405020304" pitchFamily="18" charset="0"/>
                <a:cs typeface="Times New Roman" panose="02020603050405020304" pitchFamily="18" charset="0"/>
              </a:rPr>
              <a:t>Lodsejerne er overordnet positivt indstillet overfor multifunktionel jordfordeling. Motivationen for at deltage i jordfordelingen samler sig om interesse for at bidrage til bedre og mere sammenhængende natur, samtidig med opfyldelsen af personlige mål af økonomisk eller landskabsæstetisk karakter</a:t>
            </a:r>
            <a:endParaRPr lang="da-DK" dirty="0">
              <a:latin typeface="Arial" panose="020B0604020202020204" pitchFamily="34" charset="0"/>
              <a:ea typeface="Times New Roman" panose="02020603050405020304" pitchFamily="18" charset="0"/>
              <a:cs typeface="Times New Roman" panose="02020603050405020304" pitchFamily="18" charset="0"/>
            </a:endParaRPr>
          </a:p>
          <a:p>
            <a:r>
              <a:rPr lang="da-DK" sz="1800" dirty="0">
                <a:effectLst/>
                <a:latin typeface="Arial" panose="020B0604020202020204" pitchFamily="34" charset="0"/>
                <a:ea typeface="Times New Roman" panose="02020603050405020304" pitchFamily="18" charset="0"/>
                <a:cs typeface="Times New Roman" panose="02020603050405020304" pitchFamily="18" charset="0"/>
              </a:rPr>
              <a:t>Økonomiske mål kan fx nås ved at frasælge jord, lodsejeren alligevel ikke bruger, eller – for ejere af landbrug – at bytte til mere dyrkningssikker jord</a:t>
            </a:r>
            <a:endParaRPr lang="da-DK" dirty="0"/>
          </a:p>
        </p:txBody>
      </p:sp>
      <p:sp>
        <p:nvSpPr>
          <p:cNvPr id="4" name="Pladsholder til tekst 3">
            <a:extLst>
              <a:ext uri="{FF2B5EF4-FFF2-40B4-BE49-F238E27FC236}">
                <a16:creationId xmlns:a16="http://schemas.microsoft.com/office/drawing/2014/main" id="{3F9C6B32-8E27-4569-846B-D8E8DB5A17C8}"/>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8A76D4E-CB81-417A-9D12-2803AE454C4E}"/>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9879F35C-5F57-4B19-8FC1-54D736721A25}"/>
              </a:ext>
            </a:extLst>
          </p:cNvPr>
          <p:cNvPicPr>
            <a:picLocks noChangeAspect="1"/>
          </p:cNvPicPr>
          <p:nvPr/>
        </p:nvPicPr>
        <p:blipFill>
          <a:blip r:embed="rId2"/>
          <a:stretch>
            <a:fillRect/>
          </a:stretch>
        </p:blipFill>
        <p:spPr>
          <a:xfrm rot="929720">
            <a:off x="3528219" y="1700212"/>
            <a:ext cx="5133975" cy="3457575"/>
          </a:xfrm>
          <a:prstGeom prst="rect">
            <a:avLst/>
          </a:prstGeom>
        </p:spPr>
      </p:pic>
    </p:spTree>
    <p:extLst>
      <p:ext uri="{BB962C8B-B14F-4D97-AF65-F5344CB8AC3E}">
        <p14:creationId xmlns:p14="http://schemas.microsoft.com/office/powerpoint/2010/main" val="34559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0C7EB-5E4B-4942-B3BC-D17597BF3ABA}"/>
              </a:ext>
            </a:extLst>
          </p:cNvPr>
          <p:cNvSpPr>
            <a:spLocks noGrp="1"/>
          </p:cNvSpPr>
          <p:nvPr>
            <p:ph type="title"/>
          </p:nvPr>
        </p:nvSpPr>
        <p:spPr/>
        <p:txBody>
          <a:bodyPr/>
          <a:lstStyle/>
          <a:p>
            <a:r>
              <a:rPr lang="da-DK" dirty="0"/>
              <a:t>Hvad har vi arbejdet med de sidste par år?</a:t>
            </a:r>
            <a:br>
              <a:rPr lang="da-DK" dirty="0"/>
            </a:br>
            <a:r>
              <a:rPr lang="da-DK" dirty="0"/>
              <a:t>- Juridiske barrierer for at få projektet til at rulle</a:t>
            </a:r>
          </a:p>
        </p:txBody>
      </p:sp>
      <p:sp>
        <p:nvSpPr>
          <p:cNvPr id="3" name="Pladsholder til indhold 2">
            <a:extLst>
              <a:ext uri="{FF2B5EF4-FFF2-40B4-BE49-F238E27FC236}">
                <a16:creationId xmlns:a16="http://schemas.microsoft.com/office/drawing/2014/main" id="{4B4701AB-23FE-426F-A03D-697512931A3C}"/>
              </a:ext>
            </a:extLst>
          </p:cNvPr>
          <p:cNvSpPr>
            <a:spLocks noGrp="1"/>
          </p:cNvSpPr>
          <p:nvPr>
            <p:ph sz="quarter" idx="21"/>
          </p:nvPr>
        </p:nvSpPr>
        <p:spPr/>
        <p:txBody>
          <a:bodyPr/>
          <a:lstStyle/>
          <a:p>
            <a:r>
              <a:rPr lang="da-DK" dirty="0"/>
              <a:t>Afventer Line Maagaards inputs</a:t>
            </a:r>
          </a:p>
        </p:txBody>
      </p:sp>
      <p:sp>
        <p:nvSpPr>
          <p:cNvPr id="4" name="Pladsholder til tekst 3">
            <a:extLst>
              <a:ext uri="{FF2B5EF4-FFF2-40B4-BE49-F238E27FC236}">
                <a16:creationId xmlns:a16="http://schemas.microsoft.com/office/drawing/2014/main" id="{1F40622A-A3CC-4D7A-9FDA-36D17B990D46}"/>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BD725B49-56DD-4BFA-B04F-DAE739C78F18}"/>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75194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17F1-1708-43F8-BBDE-C97CD66071F2}"/>
              </a:ext>
            </a:extLst>
          </p:cNvPr>
          <p:cNvSpPr>
            <a:spLocks noGrp="1"/>
          </p:cNvSpPr>
          <p:nvPr>
            <p:ph type="title"/>
          </p:nvPr>
        </p:nvSpPr>
        <p:spPr>
          <a:xfrm>
            <a:off x="529791" y="392885"/>
            <a:ext cx="11705297" cy="711638"/>
          </a:xfrm>
        </p:spPr>
        <p:txBody>
          <a:bodyPr/>
          <a:lstStyle/>
          <a:p>
            <a:r>
              <a:rPr lang="da-DK" dirty="0"/>
              <a:t>Hvad har vi arbejdet med de sidste par år?</a:t>
            </a:r>
            <a:br>
              <a:rPr lang="da-DK" dirty="0"/>
            </a:br>
            <a:r>
              <a:rPr lang="da-DK" dirty="0"/>
              <a:t>Onlinesystem til indmeldelse af ønsker til jordfordeling samt potentialer for tilskud</a:t>
            </a:r>
          </a:p>
        </p:txBody>
      </p:sp>
      <p:pic>
        <p:nvPicPr>
          <p:cNvPr id="7" name="Pladsholder til indhold 6">
            <a:extLst>
              <a:ext uri="{FF2B5EF4-FFF2-40B4-BE49-F238E27FC236}">
                <a16:creationId xmlns:a16="http://schemas.microsoft.com/office/drawing/2014/main" id="{C408B435-12BA-49EA-BF11-0BB008AD958A}"/>
              </a:ext>
            </a:extLst>
          </p:cNvPr>
          <p:cNvPicPr>
            <a:picLocks noGrp="1" noChangeAspect="1"/>
          </p:cNvPicPr>
          <p:nvPr>
            <p:ph sz="quarter" idx="21"/>
          </p:nvPr>
        </p:nvPicPr>
        <p:blipFill>
          <a:blip r:embed="rId2"/>
          <a:stretch>
            <a:fillRect/>
          </a:stretch>
        </p:blipFill>
        <p:spPr>
          <a:xfrm>
            <a:off x="470717" y="1794616"/>
            <a:ext cx="11705297" cy="4819828"/>
          </a:xfrm>
        </p:spPr>
      </p:pic>
      <p:sp>
        <p:nvSpPr>
          <p:cNvPr id="4" name="Pladsholder til tekst 3">
            <a:extLst>
              <a:ext uri="{FF2B5EF4-FFF2-40B4-BE49-F238E27FC236}">
                <a16:creationId xmlns:a16="http://schemas.microsoft.com/office/drawing/2014/main" id="{DB984AB5-1111-4FF5-B3F9-E5BDBB8FB7B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4B2D4AE-248E-42BF-853A-12F7632B8F41}"/>
              </a:ext>
            </a:extLst>
          </p:cNvPr>
          <p:cNvSpPr>
            <a:spLocks noGrp="1"/>
          </p:cNvSpPr>
          <p:nvPr>
            <p:ph type="body" sz="quarter" idx="24"/>
          </p:nvPr>
        </p:nvSpPr>
        <p:spPr/>
        <p:txBody>
          <a:bodyPr/>
          <a:lstStyle/>
          <a:p>
            <a:endParaRPr lang="da-DK"/>
          </a:p>
        </p:txBody>
      </p:sp>
      <p:sp>
        <p:nvSpPr>
          <p:cNvPr id="8" name="Tekstfelt 7">
            <a:extLst>
              <a:ext uri="{FF2B5EF4-FFF2-40B4-BE49-F238E27FC236}">
                <a16:creationId xmlns:a16="http://schemas.microsoft.com/office/drawing/2014/main" id="{66209567-0241-47F9-A742-943C0CA1286F}"/>
              </a:ext>
            </a:extLst>
          </p:cNvPr>
          <p:cNvSpPr txBox="1"/>
          <p:nvPr/>
        </p:nvSpPr>
        <p:spPr>
          <a:xfrm flipH="1">
            <a:off x="470716" y="1432545"/>
            <a:ext cx="2836505" cy="215444"/>
          </a:xfrm>
          <a:prstGeom prst="rect">
            <a:avLst/>
          </a:prstGeom>
          <a:noFill/>
        </p:spPr>
        <p:txBody>
          <a:bodyPr wrap="square" lIns="0" tIns="0" rIns="0" bIns="0" rtlCol="0">
            <a:spAutoFit/>
          </a:bodyPr>
          <a:lstStyle/>
          <a:p>
            <a:r>
              <a:rPr lang="da-DK" sz="1400" b="1" dirty="0"/>
              <a:t>Screening for relevante GIS-lag</a:t>
            </a:r>
          </a:p>
        </p:txBody>
      </p:sp>
    </p:spTree>
    <p:extLst>
      <p:ext uri="{BB962C8B-B14F-4D97-AF65-F5344CB8AC3E}">
        <p14:creationId xmlns:p14="http://schemas.microsoft.com/office/powerpoint/2010/main" val="379573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017F1-1708-43F8-BBDE-C97CD66071F2}"/>
              </a:ext>
            </a:extLst>
          </p:cNvPr>
          <p:cNvSpPr>
            <a:spLocks noGrp="1"/>
          </p:cNvSpPr>
          <p:nvPr>
            <p:ph type="title"/>
          </p:nvPr>
        </p:nvSpPr>
        <p:spPr>
          <a:xfrm>
            <a:off x="529792" y="392885"/>
            <a:ext cx="11671200" cy="711638"/>
          </a:xfrm>
        </p:spPr>
        <p:txBody>
          <a:bodyPr/>
          <a:lstStyle/>
          <a:p>
            <a:r>
              <a:rPr lang="da-DK" dirty="0"/>
              <a:t>Hvad har vi arbejdet med de sidste par år?</a:t>
            </a:r>
            <a:br>
              <a:rPr lang="da-DK" dirty="0"/>
            </a:br>
            <a:r>
              <a:rPr lang="da-DK" dirty="0"/>
              <a:t>Onlinesystem til indmeldelse af ønsker til jordfordeling samt potentialer for tilskud</a:t>
            </a:r>
          </a:p>
        </p:txBody>
      </p:sp>
      <p:sp>
        <p:nvSpPr>
          <p:cNvPr id="4" name="Pladsholder til tekst 3">
            <a:extLst>
              <a:ext uri="{FF2B5EF4-FFF2-40B4-BE49-F238E27FC236}">
                <a16:creationId xmlns:a16="http://schemas.microsoft.com/office/drawing/2014/main" id="{DB984AB5-1111-4FF5-B3F9-E5BDBB8FB7B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4B2D4AE-248E-42BF-853A-12F7632B8F41}"/>
              </a:ext>
            </a:extLst>
          </p:cNvPr>
          <p:cNvSpPr>
            <a:spLocks noGrp="1"/>
          </p:cNvSpPr>
          <p:nvPr>
            <p:ph type="body" sz="quarter" idx="24"/>
          </p:nvPr>
        </p:nvSpPr>
        <p:spPr/>
        <p:txBody>
          <a:bodyPr/>
          <a:lstStyle/>
          <a:p>
            <a:endParaRPr lang="da-DK"/>
          </a:p>
        </p:txBody>
      </p:sp>
      <p:sp>
        <p:nvSpPr>
          <p:cNvPr id="8" name="Tekstfelt 7">
            <a:extLst>
              <a:ext uri="{FF2B5EF4-FFF2-40B4-BE49-F238E27FC236}">
                <a16:creationId xmlns:a16="http://schemas.microsoft.com/office/drawing/2014/main" id="{66209567-0241-47F9-A742-943C0CA1286F}"/>
              </a:ext>
            </a:extLst>
          </p:cNvPr>
          <p:cNvSpPr txBox="1"/>
          <p:nvPr/>
        </p:nvSpPr>
        <p:spPr>
          <a:xfrm flipH="1">
            <a:off x="470715" y="1352119"/>
            <a:ext cx="3678203" cy="215444"/>
          </a:xfrm>
          <a:prstGeom prst="rect">
            <a:avLst/>
          </a:prstGeom>
          <a:noFill/>
        </p:spPr>
        <p:txBody>
          <a:bodyPr wrap="square" lIns="0" tIns="0" rIns="0" bIns="0" rtlCol="0">
            <a:spAutoFit/>
          </a:bodyPr>
          <a:lstStyle/>
          <a:p>
            <a:r>
              <a:rPr lang="da-DK" sz="1400" b="1" dirty="0"/>
              <a:t>Angivelse af ønsker til køb og salg</a:t>
            </a:r>
          </a:p>
        </p:txBody>
      </p:sp>
      <p:pic>
        <p:nvPicPr>
          <p:cNvPr id="12" name="Billede 11">
            <a:extLst>
              <a:ext uri="{FF2B5EF4-FFF2-40B4-BE49-F238E27FC236}">
                <a16:creationId xmlns:a16="http://schemas.microsoft.com/office/drawing/2014/main" id="{49F0E7A0-B511-4EAB-B4C5-81377089AE4A}"/>
              </a:ext>
            </a:extLst>
          </p:cNvPr>
          <p:cNvPicPr>
            <a:picLocks noChangeAspect="1"/>
          </p:cNvPicPr>
          <p:nvPr/>
        </p:nvPicPr>
        <p:blipFill>
          <a:blip r:embed="rId2"/>
          <a:stretch>
            <a:fillRect/>
          </a:stretch>
        </p:blipFill>
        <p:spPr>
          <a:xfrm>
            <a:off x="338833" y="1635254"/>
            <a:ext cx="11671200" cy="5216213"/>
          </a:xfrm>
          <a:prstGeom prst="rect">
            <a:avLst/>
          </a:prstGeom>
        </p:spPr>
      </p:pic>
    </p:spTree>
    <p:extLst>
      <p:ext uri="{BB962C8B-B14F-4D97-AF65-F5344CB8AC3E}">
        <p14:creationId xmlns:p14="http://schemas.microsoft.com/office/powerpoint/2010/main" val="2365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D681E-F9CF-40B7-9AE4-D7F2FB0F9AC7}"/>
              </a:ext>
            </a:extLst>
          </p:cNvPr>
          <p:cNvSpPr>
            <a:spLocks noGrp="1"/>
          </p:cNvSpPr>
          <p:nvPr>
            <p:ph type="title"/>
          </p:nvPr>
        </p:nvSpPr>
        <p:spPr/>
        <p:txBody>
          <a:bodyPr/>
          <a:lstStyle/>
          <a:p>
            <a:r>
              <a:rPr lang="da-DK" dirty="0"/>
              <a:t>Hvad har vi arbejdet med de sidste par år?</a:t>
            </a:r>
            <a:br>
              <a:rPr lang="da-DK" dirty="0"/>
            </a:br>
            <a:r>
              <a:rPr lang="da-DK" dirty="0"/>
              <a:t>- </a:t>
            </a:r>
            <a:r>
              <a:rPr lang="da-DK" dirty="0" err="1"/>
              <a:t>samarbejdsforum</a:t>
            </a:r>
            <a:r>
              <a:rPr lang="da-DK" dirty="0"/>
              <a:t> for multifunktionel jordfordeling</a:t>
            </a:r>
          </a:p>
        </p:txBody>
      </p:sp>
      <p:sp>
        <p:nvSpPr>
          <p:cNvPr id="3" name="Pladsholder til indhold 2">
            <a:extLst>
              <a:ext uri="{FF2B5EF4-FFF2-40B4-BE49-F238E27FC236}">
                <a16:creationId xmlns:a16="http://schemas.microsoft.com/office/drawing/2014/main" id="{E3B659AF-72EE-42BA-A774-9068A48E8C1B}"/>
              </a:ext>
            </a:extLst>
          </p:cNvPr>
          <p:cNvSpPr>
            <a:spLocks noGrp="1"/>
          </p:cNvSpPr>
          <p:nvPr>
            <p:ph sz="quarter" idx="21"/>
          </p:nvPr>
        </p:nvSpPr>
        <p:spPr/>
        <p:txBody>
          <a:bodyPr/>
          <a:lstStyle/>
          <a:p>
            <a:r>
              <a:rPr lang="da-DK" dirty="0"/>
              <a:t>Vigtighed af samspil i hele processen</a:t>
            </a:r>
          </a:p>
          <a:p>
            <a:r>
              <a:rPr lang="da-DK" dirty="0"/>
              <a:t>Lettere sagt end gjort</a:t>
            </a:r>
          </a:p>
          <a:p>
            <a:pPr marL="0" indent="0">
              <a:buNone/>
            </a:pPr>
            <a:endParaRPr lang="da-DK" dirty="0"/>
          </a:p>
          <a:p>
            <a:pPr marL="0" indent="0">
              <a:buNone/>
            </a:pPr>
            <a:r>
              <a:rPr lang="da-DK" dirty="0"/>
              <a:t>Lodsejerne ser synergimulighederne</a:t>
            </a:r>
          </a:p>
          <a:p>
            <a:pPr marL="0" indent="0">
              <a:buNone/>
            </a:pPr>
            <a:r>
              <a:rPr lang="da-DK" dirty="0"/>
              <a:t>Men hvad er kommunens og </a:t>
            </a:r>
            <a:r>
              <a:rPr lang="da-DK" dirty="0" err="1"/>
              <a:t>NST’s</a:t>
            </a:r>
            <a:r>
              <a:rPr lang="da-DK" dirty="0"/>
              <a:t> motivation? Obs og det er dem der har projektejerskabet!</a:t>
            </a:r>
          </a:p>
        </p:txBody>
      </p:sp>
      <p:sp>
        <p:nvSpPr>
          <p:cNvPr id="4" name="Pladsholder til tekst 3">
            <a:extLst>
              <a:ext uri="{FF2B5EF4-FFF2-40B4-BE49-F238E27FC236}">
                <a16:creationId xmlns:a16="http://schemas.microsoft.com/office/drawing/2014/main" id="{E50FC423-64B7-4D29-89B7-1464C402A01E}"/>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8D775446-E348-4464-8307-5F6873459E5F}"/>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36702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8BAD7-B1C9-4F87-B75F-452600ED5AC4}"/>
              </a:ext>
            </a:extLst>
          </p:cNvPr>
          <p:cNvSpPr>
            <a:spLocks noGrp="1"/>
          </p:cNvSpPr>
          <p:nvPr>
            <p:ph type="title"/>
          </p:nvPr>
        </p:nvSpPr>
        <p:spPr/>
        <p:txBody>
          <a:bodyPr/>
          <a:lstStyle/>
          <a:p>
            <a:r>
              <a:rPr lang="da-DK" dirty="0"/>
              <a:t>Vi har testet i 5 områder</a:t>
            </a:r>
          </a:p>
        </p:txBody>
      </p:sp>
      <p:sp>
        <p:nvSpPr>
          <p:cNvPr id="4" name="Pladsholder til tekst 3">
            <a:extLst>
              <a:ext uri="{FF2B5EF4-FFF2-40B4-BE49-F238E27FC236}">
                <a16:creationId xmlns:a16="http://schemas.microsoft.com/office/drawing/2014/main" id="{011DEAE8-3EBE-442C-B012-CB75BB773814}"/>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BB693E38-B24E-4CC8-98F6-5E5D05DACF46}"/>
              </a:ext>
            </a:extLst>
          </p:cNvPr>
          <p:cNvSpPr>
            <a:spLocks noGrp="1"/>
          </p:cNvSpPr>
          <p:nvPr>
            <p:ph type="body" sz="quarter" idx="24"/>
          </p:nvPr>
        </p:nvSpPr>
        <p:spPr/>
        <p:txBody>
          <a:bodyPr/>
          <a:lstStyle/>
          <a:p>
            <a:endParaRPr lang="da-DK"/>
          </a:p>
        </p:txBody>
      </p:sp>
      <p:pic>
        <p:nvPicPr>
          <p:cNvPr id="1025" name="Billede 2">
            <a:extLst>
              <a:ext uri="{FF2B5EF4-FFF2-40B4-BE49-F238E27FC236}">
                <a16:creationId xmlns:a16="http://schemas.microsoft.com/office/drawing/2014/main" id="{F03E0FE2-41AB-4655-8E75-38B0AAF16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66" y="3936347"/>
            <a:ext cx="4693003" cy="2639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39AA1747-5339-4BE8-BD9B-76F71D4C84C2}"/>
              </a:ext>
            </a:extLst>
          </p:cNvPr>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900" b="1" i="0" u="none" strike="noStrike" cap="none" normalizeH="0" baseline="0">
                <a:ln>
                  <a:noFill/>
                </a:ln>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rPr>
              <a:t>. OKTOBER 2021 00:00 </a:t>
            </a:r>
            <a:endParaRPr kumimoji="0" lang="da-DK" altLang="da-DK"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900" b="1" i="0" u="none" strike="noStrike" cap="none" normalizeH="0" baseline="0">
                <a:ln>
                  <a:noFill/>
                </a:ln>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rPr>
              <a:t>SKREVET AF: </a:t>
            </a:r>
            <a:r>
              <a:rPr kumimoji="0" lang="da-DK" altLang="da-DK" sz="900" b="1" i="0" u="none" strike="noStrike" cap="none" normalizeH="0" baseline="0">
                <a:ln>
                  <a:noFill/>
                </a:ln>
                <a:solidFill>
                  <a:srgbClr val="4D6940"/>
                </a:solidFill>
                <a:effectLst/>
                <a:latin typeface="Source Sans Pro" panose="020B0503030403020204" pitchFamily="34" charset="0"/>
                <a:ea typeface="Times New Roman" panose="02020603050405020304" pitchFamily="18" charset="0"/>
                <a:cs typeface="Arial" panose="020B0604020202020204" pitchFamily="34" charset="0"/>
              </a:rPr>
              <a:t>HELLE A. CHRISTENSEN </a:t>
            </a:r>
            <a:endParaRPr kumimoji="0" lang="da-DK" altLang="da-DK"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2200" b="1" i="0" u="none" strike="noStrike" cap="none" normalizeH="0" baseline="0">
                <a:ln>
                  <a:noFill/>
                </a:ln>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rPr>
              <a:t>»Jordfordeling fangede straks min interesse«</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828206AD-CADF-4325-A35A-50A64947629F}"/>
              </a:ext>
            </a:extLst>
          </p:cNvPr>
          <p:cNvSpPr>
            <a:spLocks noChangeArrowheads="1"/>
          </p:cNvSpPr>
          <p:nvPr/>
        </p:nvSpPr>
        <p:spPr bwMode="auto">
          <a:xfrm>
            <a:off x="0" y="7820025"/>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000" b="0" i="1" u="none" strike="noStrike" cap="none" normalizeH="0" baseline="0">
                <a:ln>
                  <a:noFill/>
                </a:ln>
                <a:solidFill>
                  <a:srgbClr val="7D7D7D"/>
                </a:solidFill>
                <a:effectLst/>
                <a:latin typeface="Source Sans Pro" panose="020B0503030403020204" pitchFamily="34" charset="0"/>
                <a:ea typeface="Times New Roman" panose="02020603050405020304" pitchFamily="18" charset="0"/>
                <a:cs typeface="Arial" panose="020B0604020202020204" pitchFamily="34" charset="0"/>
              </a:rPr>
              <a:t>»Lokal forankring er afgørende«, siger Henrik Nielsen, fmd. Østjysk Lbf. </a:t>
            </a:r>
            <a:endParaRPr kumimoji="0" lang="da-DK" altLang="da-DK" sz="1800" b="0" i="0" u="none" strike="noStrike" cap="none" normalizeH="0" baseline="0">
              <a:ln>
                <a:noFill/>
              </a:ln>
              <a:solidFill>
                <a:schemeClr val="tx1"/>
              </a:solidFill>
              <a:effectLst/>
              <a:latin typeface="Arial" panose="020B0604020202020204" pitchFamily="34" charset="0"/>
            </a:endParaRPr>
          </a:p>
        </p:txBody>
      </p:sp>
      <p:pic>
        <p:nvPicPr>
          <p:cNvPr id="11" name="Pladsholder til indhold 10">
            <a:extLst>
              <a:ext uri="{FF2B5EF4-FFF2-40B4-BE49-F238E27FC236}">
                <a16:creationId xmlns:a16="http://schemas.microsoft.com/office/drawing/2014/main" id="{1A1E829A-FA34-4A07-95D2-AAFD316EE938}"/>
              </a:ext>
            </a:extLst>
          </p:cNvPr>
          <p:cNvPicPr>
            <a:picLocks noGrp="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5401935" y="556681"/>
            <a:ext cx="4246267" cy="2872319"/>
          </a:xfrm>
          <a:prstGeom prst="rect">
            <a:avLst/>
          </a:prstGeom>
          <a:noFill/>
          <a:ln>
            <a:noFill/>
          </a:ln>
        </p:spPr>
      </p:pic>
      <p:sp>
        <p:nvSpPr>
          <p:cNvPr id="9" name="Tekstfelt 8">
            <a:extLst>
              <a:ext uri="{FF2B5EF4-FFF2-40B4-BE49-F238E27FC236}">
                <a16:creationId xmlns:a16="http://schemas.microsoft.com/office/drawing/2014/main" id="{6C8B235B-EC5B-4175-B9CC-6853DFA30621}"/>
              </a:ext>
            </a:extLst>
          </p:cNvPr>
          <p:cNvSpPr txBox="1"/>
          <p:nvPr/>
        </p:nvSpPr>
        <p:spPr>
          <a:xfrm>
            <a:off x="5368813" y="4008229"/>
            <a:ext cx="6173181" cy="2546851"/>
          </a:xfrm>
          <a:prstGeom prst="rect">
            <a:avLst/>
          </a:prstGeom>
          <a:noFill/>
        </p:spPr>
        <p:txBody>
          <a:bodyPr wrap="square" lIns="0" tIns="0" rIns="0" bIns="0" rtlCol="0">
            <a:spAutoFit/>
          </a:bodyPr>
          <a:lstStyle/>
          <a:p>
            <a:pPr>
              <a:lnSpc>
                <a:spcPts val="1400"/>
              </a:lnSpc>
              <a:spcAft>
                <a:spcPts val="1500"/>
              </a:spcAft>
            </a:pPr>
            <a:endParaRPr lang="da-DK" sz="1800" dirty="0">
              <a:solidFill>
                <a:schemeClr val="bg2">
                  <a:lumMod val="50000"/>
                </a:schemeClr>
              </a:solidFill>
              <a:effectLst/>
              <a:ea typeface="Times New Roman" panose="02020603050405020304" pitchFamily="18" charset="0"/>
              <a:cs typeface="Arial" panose="020B0604020202020204" pitchFamily="34" charset="0"/>
            </a:endParaRPr>
          </a:p>
          <a:p>
            <a:pPr>
              <a:lnSpc>
                <a:spcPts val="1400"/>
              </a:lnSpc>
              <a:spcAft>
                <a:spcPts val="1500"/>
              </a:spcAft>
            </a:pPr>
            <a:r>
              <a:rPr lang="da-DK" sz="18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Mælkeproducent Ole Jespersen er den største lodsejer i jordfordelingsprojektet ved As Vig og positivt stemt. Han har med tiden fået jord på mange lokaliteter og en del af det lavtliggende areal er forsumpet, så ordet jordfordeling vakte straks hans interesse. »For 25 år siden var det fint at dyrke hø og afgræsse med kvier hernede, - nu forsumper det. Sådan nogle sivskove og ellekrat er monotont og kedeligt at se på. Det er lige så vigtigt for mig som jordfordelingen«.</a:t>
            </a:r>
          </a:p>
          <a:p>
            <a:pPr>
              <a:lnSpc>
                <a:spcPts val="1400"/>
              </a:lnSpc>
            </a:pPr>
            <a:r>
              <a:rPr lang="da-DK" sz="1800" u="sng" dirty="0">
                <a:solidFill>
                  <a:srgbClr val="076471"/>
                </a:solidFill>
                <a:effectLst/>
                <a:ea typeface="Times New Roman" panose="02020603050405020304" pitchFamily="18" charset="0"/>
                <a:cs typeface="Times New Roman" panose="02020603050405020304" pitchFamily="18" charset="0"/>
                <a:hlinkClick r:id="rId4"/>
              </a:rPr>
              <a:t>https://landbrugsavisen.dk/avis/%C2%BBjordfordeling-fangede-straks-min-interesse%C2%AB</a:t>
            </a:r>
            <a:endParaRPr lang="da-DK" sz="1800" dirty="0">
              <a:effectLst/>
              <a:ea typeface="Times New Roman" panose="02020603050405020304" pitchFamily="18" charset="0"/>
              <a:cs typeface="Times New Roman" panose="02020603050405020304" pitchFamily="18" charset="0"/>
            </a:endParaRPr>
          </a:p>
          <a:p>
            <a:pPr>
              <a:lnSpc>
                <a:spcPts val="1400"/>
              </a:lnSpc>
            </a:pPr>
            <a:r>
              <a:rPr lang="da-DK" sz="1800" dirty="0">
                <a:effectLst/>
                <a:ea typeface="Times New Roman" panose="02020603050405020304" pitchFamily="18" charset="0"/>
                <a:cs typeface="Times New Roman" panose="02020603050405020304" pitchFamily="18" charset="0"/>
              </a:rPr>
              <a:t> </a:t>
            </a:r>
          </a:p>
        </p:txBody>
      </p:sp>
      <p:sp>
        <p:nvSpPr>
          <p:cNvPr id="15" name="Tekstfelt 14">
            <a:extLst>
              <a:ext uri="{FF2B5EF4-FFF2-40B4-BE49-F238E27FC236}">
                <a16:creationId xmlns:a16="http://schemas.microsoft.com/office/drawing/2014/main" id="{0826E496-1AF5-4251-A65B-176A7EBB261A}"/>
              </a:ext>
            </a:extLst>
          </p:cNvPr>
          <p:cNvSpPr txBox="1"/>
          <p:nvPr/>
        </p:nvSpPr>
        <p:spPr>
          <a:xfrm>
            <a:off x="5341121" y="3343815"/>
            <a:ext cx="8058684" cy="338554"/>
          </a:xfrm>
          <a:prstGeom prst="rect">
            <a:avLst/>
          </a:prstGeom>
          <a:noFill/>
        </p:spPr>
        <p:txBody>
          <a:bodyPr wrap="square">
            <a:spAutoFit/>
          </a:bodyPr>
          <a:lstStyle/>
          <a:p>
            <a:r>
              <a:rPr lang="da-DK" sz="1600" i="1" dirty="0">
                <a:solidFill>
                  <a:srgbClr val="7D7D7D"/>
                </a:solidFill>
                <a:effectLst/>
                <a:latin typeface="Source Sans Pro" panose="020B0503030403020204" pitchFamily="34" charset="0"/>
                <a:ea typeface="Times New Roman" panose="02020603050405020304" pitchFamily="18" charset="0"/>
                <a:cs typeface="Arial" panose="020B0604020202020204" pitchFamily="34" charset="0"/>
              </a:rPr>
              <a:t>Lokal forankring er afgørende«, siger Henrik Nielsen, fmd. Østjysk </a:t>
            </a:r>
            <a:r>
              <a:rPr lang="da-DK" sz="1600" i="1" dirty="0" err="1">
                <a:solidFill>
                  <a:srgbClr val="7D7D7D"/>
                </a:solidFill>
                <a:effectLst/>
                <a:latin typeface="Source Sans Pro" panose="020B0503030403020204" pitchFamily="34" charset="0"/>
                <a:ea typeface="Times New Roman" panose="02020603050405020304" pitchFamily="18" charset="0"/>
                <a:cs typeface="Arial" panose="020B0604020202020204" pitchFamily="34" charset="0"/>
              </a:rPr>
              <a:t>Lbf</a:t>
            </a:r>
            <a:endParaRPr lang="da-DK" sz="1600" dirty="0"/>
          </a:p>
        </p:txBody>
      </p:sp>
      <p:sp>
        <p:nvSpPr>
          <p:cNvPr id="3" name="Tekstfelt 2">
            <a:extLst>
              <a:ext uri="{FF2B5EF4-FFF2-40B4-BE49-F238E27FC236}">
                <a16:creationId xmlns:a16="http://schemas.microsoft.com/office/drawing/2014/main" id="{41B2BFE3-FC32-4E61-BD77-4D7D2A460034}"/>
              </a:ext>
            </a:extLst>
          </p:cNvPr>
          <p:cNvSpPr txBox="1"/>
          <p:nvPr/>
        </p:nvSpPr>
        <p:spPr>
          <a:xfrm>
            <a:off x="717847" y="1375873"/>
            <a:ext cx="3315768" cy="1384995"/>
          </a:xfrm>
          <a:prstGeom prst="rect">
            <a:avLst/>
          </a:prstGeom>
          <a:noFill/>
        </p:spPr>
        <p:txBody>
          <a:bodyPr wrap="square" lIns="0" tIns="0" rIns="0" bIns="0" rtlCol="0">
            <a:spAutoFit/>
          </a:bodyPr>
          <a:lstStyle/>
          <a:p>
            <a:r>
              <a:rPr lang="da-DK" dirty="0">
                <a:solidFill>
                  <a:srgbClr val="FF0000"/>
                </a:solidFill>
              </a:rPr>
              <a:t>Ordningerne er ensidige</a:t>
            </a:r>
          </a:p>
          <a:p>
            <a:r>
              <a:rPr lang="da-DK" dirty="0">
                <a:solidFill>
                  <a:srgbClr val="FF0000"/>
                </a:solidFill>
              </a:rPr>
              <a:t>Når vi ser på landskaberne er der åbenlyse synergier men ordningerne spænder ben for at skabe synergierne</a:t>
            </a:r>
          </a:p>
        </p:txBody>
      </p:sp>
    </p:spTree>
    <p:extLst>
      <p:ext uri="{BB962C8B-B14F-4D97-AF65-F5344CB8AC3E}">
        <p14:creationId xmlns:p14="http://schemas.microsoft.com/office/powerpoint/2010/main" val="35621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F PPT - Noget af det bedste i ver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8238065-BBDA-4254-B6B8-6184174FADB0}"/>
    </a:ext>
  </a:extLst>
</a:theme>
</file>

<file path=ppt/theme/theme2.xml><?xml version="1.0" encoding="utf-8"?>
<a:theme xmlns:a="http://schemas.openxmlformats.org/drawingml/2006/main" name="LF PPT - Noget at leve af. Noget at leve fo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7C7E8346-7CED-4EA0-9479-E33FAE3F09B6}"/>
    </a:ext>
  </a:extLst>
</a:theme>
</file>

<file path=ppt/theme/theme3.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ABF8330-EABD-435A-AE91-C0F404BCE18C}"/>
    </a:ext>
  </a:extLst>
</a:theme>
</file>

<file path=ppt/theme/theme4.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B4C1204-3765-469F-BA20-EA01D3E84BF1}"/>
    </a:ext>
  </a:extLst>
</a:theme>
</file>

<file path=ppt/theme/theme5.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5B8A47E8-E1B5-436D-9AA0-B1FA5122A1D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660</Words>
  <Application>Microsoft Office PowerPoint</Application>
  <PresentationFormat>Brugerdefineret</PresentationFormat>
  <Paragraphs>50</Paragraphs>
  <Slides>10</Slides>
  <Notes>0</Notes>
  <HiddenSlides>0</HiddenSlides>
  <MMClips>0</MMClips>
  <ScaleCrop>false</ScaleCrop>
  <HeadingPairs>
    <vt:vector size="6" baseType="variant">
      <vt:variant>
        <vt:lpstr>Benyttede skrifttyper</vt:lpstr>
      </vt:variant>
      <vt:variant>
        <vt:i4>3</vt:i4>
      </vt:variant>
      <vt:variant>
        <vt:lpstr>Tema</vt:lpstr>
      </vt:variant>
      <vt:variant>
        <vt:i4>5</vt:i4>
      </vt:variant>
      <vt:variant>
        <vt:lpstr>Slidetitler</vt:lpstr>
      </vt:variant>
      <vt:variant>
        <vt:i4>10</vt:i4>
      </vt:variant>
    </vt:vector>
  </HeadingPairs>
  <TitlesOfParts>
    <vt:vector size="18" baseType="lpstr">
      <vt:lpstr>Arial</vt:lpstr>
      <vt:lpstr>Calibri</vt:lpstr>
      <vt:lpstr>Source Sans Pro</vt:lpstr>
      <vt:lpstr>LF PPT - Noget af det bedste i verden.</vt:lpstr>
      <vt:lpstr>LF PPT - Noget at leve af. Noget at leve for.</vt:lpstr>
      <vt:lpstr>LF PPT - Vækst i balance</vt:lpstr>
      <vt:lpstr>LF PPT - Illustrationer i bunden</vt:lpstr>
      <vt:lpstr>LF PPT - SEGES</vt:lpstr>
      <vt:lpstr>Foreløbige pointer fra multifunktionelle jordfordelingsprojekter i regi af SEGES </vt:lpstr>
      <vt:lpstr>Indhold</vt:lpstr>
      <vt:lpstr>Hvorfor interesserer SEGES sig for Multifunktionel jordfordeling? </vt:lpstr>
      <vt:lpstr>Hvad har vi arbejdet med de sidste par år? – Økonomiske barrierer for at få projekter til at rulle</vt:lpstr>
      <vt:lpstr>Hvad har vi arbejdet med de sidste par år? - Juridiske barrierer for at få projektet til at rulle</vt:lpstr>
      <vt:lpstr>Hvad har vi arbejdet med de sidste par år? Onlinesystem til indmeldelse af ønsker til jordfordeling samt potentialer for tilskud</vt:lpstr>
      <vt:lpstr>Hvad har vi arbejdet med de sidste par år? Onlinesystem til indmeldelse af ønsker til jordfordeling samt potentialer for tilskud</vt:lpstr>
      <vt:lpstr>Hvad har vi arbejdet med de sidste par år? - samarbejdsforum for multifunktionel jordfordeling</vt:lpstr>
      <vt:lpstr>Vi har testet i 5 områder</vt:lpstr>
      <vt:lpstr>Hvordan kommer vi videre herfra?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Foreløbige pointer fra multifunktionelle jordfordelingsprojekter i regi af SEGES v. Irene Wiborg/Mads Lægdsgaard Madsen (digitalt)</dc:title>
  <dc:subject/>
  <dc:creator>Irene Asta Wiborg</dc:creator>
  <cp:keywords/>
  <dc:description/>
  <cp:lastModifiedBy>Britt Heftholm</cp:lastModifiedBy>
  <cp:revision>35</cp:revision>
  <dcterms:created xsi:type="dcterms:W3CDTF">2021-11-26T06:11:26Z</dcterms:created>
  <dcterms:modified xsi:type="dcterms:W3CDTF">2022-01-25T13:52:47Z</dcterms:modified>
  <cp:category/>
</cp:coreProperties>
</file>